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262" r:id="rId3"/>
    <p:sldId id="263" r:id="rId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59" d="100"/>
          <a:sy n="59" d="100"/>
        </p:scale>
        <p:origin x="108" y="33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s-ES"/>
              <a:t>21/05/2016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s-ES"/>
              <a:t>21/05/2016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21/05/2016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21/05/2016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21/05/2016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21/05/2016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21/05/2016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21/05/2016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21/05/2016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21/05/2016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t>21/05/2016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s-ES"/>
              <a:pPr/>
              <a:t>21/05/2016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s-ES"/>
              <a:pPr/>
              <a:t>21/05/2016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Inventa</a:t>
            </a:r>
            <a:r>
              <a:rPr lang="en-US" dirty="0" smtClean="0"/>
              <a:t> un solo </a:t>
            </a:r>
            <a:r>
              <a:rPr lang="en-US" dirty="0" err="1" smtClean="0"/>
              <a:t>enunciado</a:t>
            </a:r>
            <a:r>
              <a:rPr lang="en-US" dirty="0" smtClean="0"/>
              <a:t> para que </a:t>
            </a:r>
            <a:r>
              <a:rPr lang="en-US" dirty="0" err="1" smtClean="0"/>
              <a:t>puedas</a:t>
            </a:r>
            <a:r>
              <a:rPr lang="en-US" dirty="0" smtClean="0"/>
              <a:t> resolver las dos </a:t>
            </a:r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siguientes</a:t>
            </a:r>
            <a:r>
              <a:rPr lang="en-US" dirty="0" smtClean="0"/>
              <a:t>, </a:t>
            </a:r>
            <a:r>
              <a:rPr lang="en-US" dirty="0" err="1" smtClean="0"/>
              <a:t>atendiendo</a:t>
            </a:r>
            <a:r>
              <a:rPr lang="en-US" dirty="0" smtClean="0"/>
              <a:t> a las </a:t>
            </a:r>
            <a:r>
              <a:rPr lang="en-US" dirty="0" err="1" smtClean="0"/>
              <a:t>condiciones</a:t>
            </a:r>
            <a:r>
              <a:rPr lang="en-US" dirty="0" smtClean="0"/>
              <a:t> que se </a:t>
            </a:r>
            <a:r>
              <a:rPr lang="en-US" dirty="0" err="1" smtClean="0"/>
              <a:t>indican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909836" y="2421904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(2x2)+(0,5x2) = 5 h</a:t>
            </a:r>
          </a:p>
          <a:p>
            <a:r>
              <a:rPr lang="es-ES" sz="3200" b="1" dirty="0" smtClean="0">
                <a:solidFill>
                  <a:schemeClr val="bg1"/>
                </a:solidFill>
              </a:rPr>
              <a:t>5x7=35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1764" y="4367937"/>
            <a:ext cx="903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¿Cuánto tiempo dedica la familia Robles a las tareas domésticas?</a:t>
            </a:r>
          </a:p>
          <a:p>
            <a:r>
              <a:rPr lang="es-ES" dirty="0" smtClean="0"/>
              <a:t>Dedica 35 horas a la semana a las tareas domésticas. </a:t>
            </a:r>
          </a:p>
          <a:p>
            <a:r>
              <a:rPr lang="es-ES" b="1" dirty="0" smtClean="0"/>
              <a:t>¿Cuántas horas diarias dedicaría una sola persona?</a:t>
            </a:r>
          </a:p>
          <a:p>
            <a:r>
              <a:rPr lang="es-ES" dirty="0" smtClean="0"/>
              <a:t>6 horas diarias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09" y="1649436"/>
            <a:ext cx="3896098" cy="26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Inventa</a:t>
            </a:r>
            <a:r>
              <a:rPr lang="en-US" dirty="0" smtClean="0"/>
              <a:t> un solo </a:t>
            </a:r>
            <a:r>
              <a:rPr lang="en-US" dirty="0" err="1" smtClean="0"/>
              <a:t>enunciado</a:t>
            </a:r>
            <a:r>
              <a:rPr lang="en-US" dirty="0" smtClean="0"/>
              <a:t> para que </a:t>
            </a:r>
            <a:r>
              <a:rPr lang="en-US" dirty="0" err="1" smtClean="0"/>
              <a:t>puedas</a:t>
            </a:r>
            <a:r>
              <a:rPr lang="en-US" dirty="0" smtClean="0"/>
              <a:t> resolver las dos </a:t>
            </a:r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siguientes</a:t>
            </a:r>
            <a:r>
              <a:rPr lang="en-US" dirty="0" smtClean="0"/>
              <a:t>, </a:t>
            </a:r>
            <a:r>
              <a:rPr lang="en-US" dirty="0" err="1" smtClean="0"/>
              <a:t>atendiendo</a:t>
            </a:r>
            <a:r>
              <a:rPr lang="en-US" dirty="0" smtClean="0"/>
              <a:t> a las </a:t>
            </a:r>
            <a:r>
              <a:rPr lang="en-US" dirty="0" err="1" smtClean="0"/>
              <a:t>condiciones</a:t>
            </a:r>
            <a:r>
              <a:rPr lang="en-US" dirty="0" smtClean="0"/>
              <a:t> que se </a:t>
            </a:r>
            <a:r>
              <a:rPr lang="en-US" dirty="0" err="1" smtClean="0"/>
              <a:t>indican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505475" y="1848041"/>
            <a:ext cx="1368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342900">
              <a:buAutoNum type="arabicPlain" startAt="396"/>
              <a:tabLst>
                <a:tab pos="719138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 	2</a:t>
            </a:r>
          </a:p>
          <a:p>
            <a:pPr marL="538163" indent="-342900">
              <a:buAutoNum type="arabicPlain" startAt="198"/>
              <a:tabLst>
                <a:tab pos="719138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 	2</a:t>
            </a:r>
          </a:p>
          <a:p>
            <a:pPr marL="538163" indent="-342900">
              <a:buAutoNum type="arabicPlain" startAt="99"/>
              <a:tabLst>
                <a:tab pos="719138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 	3</a:t>
            </a:r>
          </a:p>
          <a:p>
            <a:pPr marL="538163" indent="-342900">
              <a:buAutoNum type="arabicPlain" startAt="33"/>
              <a:tabLst>
                <a:tab pos="719138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 	11</a:t>
            </a:r>
          </a:p>
          <a:p>
            <a:pPr marL="538163" indent="-342900">
              <a:buAutoNum type="arabicPlain" startAt="11"/>
              <a:tabLst>
                <a:tab pos="719138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 	11</a:t>
            </a:r>
          </a:p>
          <a:p>
            <a:pPr marL="538163" indent="-342900">
              <a:tabLst>
                <a:tab pos="719138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AutoNum type="arabicPlain" startAt="11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AutoNum type="arabicPlain" startAt="33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AutoNum type="arabicPlain" startAt="99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AutoNum type="arabicPlain" startAt="396"/>
            </a:pPr>
            <a:endParaRPr lang="es-ES" dirty="0" smtClean="0">
              <a:solidFill>
                <a:schemeClr val="bg1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2205980" y="1693179"/>
            <a:ext cx="0" cy="18722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650554" y="1828373"/>
            <a:ext cx="1368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5263">
              <a:tabLst>
                <a:tab pos="719138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168 	2</a:t>
            </a:r>
          </a:p>
          <a:p>
            <a:pPr marL="195263">
              <a:tabLst>
                <a:tab pos="719138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84 	2</a:t>
            </a:r>
          </a:p>
          <a:p>
            <a:pPr marL="195263">
              <a:tabLst>
                <a:tab pos="719138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42 	2</a:t>
            </a:r>
          </a:p>
          <a:p>
            <a:pPr marL="195263">
              <a:tabLst>
                <a:tab pos="719138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21 	3</a:t>
            </a:r>
          </a:p>
          <a:p>
            <a:pPr marL="195263">
              <a:tabLst>
                <a:tab pos="719138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7 	7</a:t>
            </a:r>
          </a:p>
          <a:p>
            <a:pPr marL="538163" indent="-342900">
              <a:tabLst>
                <a:tab pos="719138" algn="l"/>
              </a:tabLst>
            </a:pPr>
            <a:r>
              <a:rPr lang="es-ES" dirty="0" smtClean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AutoNum type="arabicPlain" startAt="11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AutoNum type="arabicPlain" startAt="33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AutoNum type="arabicPlain" startAt="99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AutoNum type="arabicPlain" startAt="396"/>
            </a:pPr>
            <a:endParaRPr lang="es-ES" dirty="0" smtClean="0">
              <a:solidFill>
                <a:schemeClr val="bg1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3334630" y="1761383"/>
            <a:ext cx="0" cy="18722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1377787" y="3565387"/>
                <a:ext cx="3456384" cy="124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solidFill>
                      <a:schemeClr val="bg1"/>
                    </a:solidFill>
                  </a:rPr>
                  <a:t>396=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s-E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endParaRPr lang="es-ES" b="0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es-ES" dirty="0" smtClean="0">
                  <a:solidFill>
                    <a:schemeClr val="bg1"/>
                  </a:solidFill>
                </a:endParaRPr>
              </a:p>
              <a:p>
                <a:r>
                  <a:rPr lang="es-ES" dirty="0" smtClean="0">
                    <a:solidFill>
                      <a:schemeClr val="bg1"/>
                    </a:solidFill>
                  </a:rPr>
                  <a:t>198=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ES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ES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7</a:t>
                </a:r>
                <a:endParaRPr lang="es-ES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es-E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787" y="3565387"/>
                <a:ext cx="3456384" cy="1242648"/>
              </a:xfrm>
              <a:prstGeom prst="rect">
                <a:avLst/>
              </a:prstGeom>
              <a:blipFill rotWithShape="0">
                <a:blip r:embed="rId2"/>
                <a:stretch>
                  <a:fillRect l="-1411" t="-29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1383162" y="4515863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solidFill>
                      <a:schemeClr val="bg1"/>
                    </a:solidFill>
                  </a:rPr>
                  <a:t>m.c.d.=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ES" dirty="0" smtClean="0">
                    <a:solidFill>
                      <a:schemeClr val="bg1"/>
                    </a:solidFill>
                  </a:rPr>
                  <a:t> 3 = 12</a:t>
                </a:r>
                <a:endParaRPr lang="es-E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162" y="4515863"/>
                <a:ext cx="273630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004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1377787" y="4930713"/>
                <a:ext cx="372484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solidFill>
                      <a:schemeClr val="bg1"/>
                    </a:solidFill>
                  </a:rPr>
                  <a:t>396 : 12 = 33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</a:rPr>
                  <a:t>198 : 12 = 14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</a:rPr>
                  <a:t>33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ES" dirty="0">
                    <a:solidFill>
                      <a:schemeClr val="bg1"/>
                    </a:solidFill>
                  </a:rPr>
                  <a:t>  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1,20 = 39,6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</a:rPr>
                  <a:t>14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s-ES" dirty="0">
                    <a:solidFill>
                      <a:schemeClr val="bg1"/>
                    </a:solidFill>
                  </a:rPr>
                  <a:t> 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1,50 = 21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</a:rPr>
                  <a:t>39, 6 + 21 = 60,6</a:t>
                </a:r>
                <a:endParaRPr lang="es-E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787" y="4930713"/>
                <a:ext cx="3724841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309" t="-2479" b="-57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/>
          <p:cNvSpPr txBox="1"/>
          <p:nvPr/>
        </p:nvSpPr>
        <p:spPr>
          <a:xfrm>
            <a:off x="1692446" y="4632679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¿Cuántas bolsas de </a:t>
            </a:r>
            <a:r>
              <a:rPr lang="es-ES" b="1" dirty="0" err="1" smtClean="0"/>
              <a:t>gominolas</a:t>
            </a:r>
            <a:r>
              <a:rPr lang="es-ES" b="1" dirty="0" smtClean="0"/>
              <a:t> y de nubes harán? </a:t>
            </a:r>
          </a:p>
          <a:p>
            <a:r>
              <a:rPr lang="es-ES" dirty="0" smtClean="0"/>
              <a:t>33 bolsas de </a:t>
            </a:r>
            <a:r>
              <a:rPr lang="es-ES" dirty="0" err="1" smtClean="0"/>
              <a:t>gominolas</a:t>
            </a:r>
            <a:r>
              <a:rPr lang="es-ES" dirty="0" smtClean="0"/>
              <a:t> y 14 bolsas de nubes</a:t>
            </a:r>
          </a:p>
          <a:p>
            <a:r>
              <a:rPr lang="es-ES" b="1" dirty="0" smtClean="0"/>
              <a:t>¿Cuánto recaudarán  por la venta de las bolsas de golosinas?</a:t>
            </a:r>
            <a:r>
              <a:rPr lang="es-ES" b="1" dirty="0">
                <a:ea typeface="Cambria Math" panose="02040503050406030204" pitchFamily="18" charset="0"/>
              </a:rPr>
              <a:t> </a:t>
            </a:r>
            <a:endParaRPr lang="es-ES" b="1" dirty="0" smtClean="0">
              <a:ea typeface="Cambria Math" panose="02040503050406030204" pitchFamily="18" charset="0"/>
            </a:endParaRPr>
          </a:p>
          <a:p>
            <a:r>
              <a:rPr lang="es-ES" dirty="0" smtClean="0">
                <a:ea typeface="Cambria Math" panose="02040503050406030204" pitchFamily="18" charset="0"/>
              </a:rPr>
              <a:t>Recaudarán 60,3 € para la ONG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1" y="1676400"/>
            <a:ext cx="2228265" cy="222826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385">
            <a:off x="9273627" y="1096148"/>
            <a:ext cx="2416892" cy="243828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698">
            <a:off x="8502587" y="4172108"/>
            <a:ext cx="2121470" cy="212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en acuarela (panorámica)</Template>
  <TotalTime>0</TotalTime>
  <Words>158</Words>
  <Application>Microsoft Office PowerPoint</Application>
  <PresentationFormat>Personalizado</PresentationFormat>
  <Paragraphs>37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Cambria Math</vt:lpstr>
      <vt:lpstr>Palatino Linotype</vt:lpstr>
      <vt:lpstr>Watercolor_16x9</vt:lpstr>
      <vt:lpstr>Inventa un solo enunciado para que puedas resolver las dos preguntas siguientes, atendiendo a las condiciones que se indican.</vt:lpstr>
      <vt:lpstr>Inventa un solo enunciado para que puedas resolver las dos preguntas siguientes, atendiendo a las condiciones que se indican.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2016-05-21T07:21:31Z</dcterms:created>
  <dcterms:modified xsi:type="dcterms:W3CDTF">2016-05-21T11:16:10Z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